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9" d="100"/>
          <a:sy n="79" d="100"/>
        </p:scale>
        <p:origin x="-111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8FF393E-0221-4C19-A628-CCEBDE36057F}"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056E237-5EA1-43AC-B81D-6F30914CE14E}" type="slidenum">
              <a:rPr lang="ar-IQ" smtClean="0"/>
              <a:t>‹#›</a:t>
            </a:fld>
            <a:endParaRPr lang="ar-IQ"/>
          </a:p>
        </p:txBody>
      </p:sp>
    </p:spTree>
    <p:extLst>
      <p:ext uri="{BB962C8B-B14F-4D97-AF65-F5344CB8AC3E}">
        <p14:creationId xmlns:p14="http://schemas.microsoft.com/office/powerpoint/2010/main" val="56300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8FF393E-0221-4C19-A628-CCEBDE36057F}"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056E237-5EA1-43AC-B81D-6F30914CE14E}" type="slidenum">
              <a:rPr lang="ar-IQ" smtClean="0"/>
              <a:t>‹#›</a:t>
            </a:fld>
            <a:endParaRPr lang="ar-IQ"/>
          </a:p>
        </p:txBody>
      </p:sp>
    </p:spTree>
    <p:extLst>
      <p:ext uri="{BB962C8B-B14F-4D97-AF65-F5344CB8AC3E}">
        <p14:creationId xmlns:p14="http://schemas.microsoft.com/office/powerpoint/2010/main" val="108832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8FF393E-0221-4C19-A628-CCEBDE36057F}"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056E237-5EA1-43AC-B81D-6F30914CE14E}" type="slidenum">
              <a:rPr lang="ar-IQ" smtClean="0"/>
              <a:t>‹#›</a:t>
            </a:fld>
            <a:endParaRPr lang="ar-IQ"/>
          </a:p>
        </p:txBody>
      </p:sp>
    </p:spTree>
    <p:extLst>
      <p:ext uri="{BB962C8B-B14F-4D97-AF65-F5344CB8AC3E}">
        <p14:creationId xmlns:p14="http://schemas.microsoft.com/office/powerpoint/2010/main" val="1811687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8FF393E-0221-4C19-A628-CCEBDE36057F}"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056E237-5EA1-43AC-B81D-6F30914CE14E}" type="slidenum">
              <a:rPr lang="ar-IQ" smtClean="0"/>
              <a:t>‹#›</a:t>
            </a:fld>
            <a:endParaRPr lang="ar-IQ"/>
          </a:p>
        </p:txBody>
      </p:sp>
    </p:spTree>
    <p:extLst>
      <p:ext uri="{BB962C8B-B14F-4D97-AF65-F5344CB8AC3E}">
        <p14:creationId xmlns:p14="http://schemas.microsoft.com/office/powerpoint/2010/main" val="2535729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8FF393E-0221-4C19-A628-CCEBDE36057F}"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056E237-5EA1-43AC-B81D-6F30914CE14E}" type="slidenum">
              <a:rPr lang="ar-IQ" smtClean="0"/>
              <a:t>‹#›</a:t>
            </a:fld>
            <a:endParaRPr lang="ar-IQ"/>
          </a:p>
        </p:txBody>
      </p:sp>
    </p:spTree>
    <p:extLst>
      <p:ext uri="{BB962C8B-B14F-4D97-AF65-F5344CB8AC3E}">
        <p14:creationId xmlns:p14="http://schemas.microsoft.com/office/powerpoint/2010/main" val="2440887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8FF393E-0221-4C19-A628-CCEBDE36057F}" type="datetimeFigureOut">
              <a:rPr lang="ar-IQ" smtClean="0"/>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056E237-5EA1-43AC-B81D-6F30914CE14E}" type="slidenum">
              <a:rPr lang="ar-IQ" smtClean="0"/>
              <a:t>‹#›</a:t>
            </a:fld>
            <a:endParaRPr lang="ar-IQ"/>
          </a:p>
        </p:txBody>
      </p:sp>
    </p:spTree>
    <p:extLst>
      <p:ext uri="{BB962C8B-B14F-4D97-AF65-F5344CB8AC3E}">
        <p14:creationId xmlns:p14="http://schemas.microsoft.com/office/powerpoint/2010/main" val="65232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8FF393E-0221-4C19-A628-CCEBDE36057F}" type="datetimeFigureOut">
              <a:rPr lang="ar-IQ" smtClean="0"/>
              <a:t>05/04/1440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056E237-5EA1-43AC-B81D-6F30914CE14E}" type="slidenum">
              <a:rPr lang="ar-IQ" smtClean="0"/>
              <a:t>‹#›</a:t>
            </a:fld>
            <a:endParaRPr lang="ar-IQ"/>
          </a:p>
        </p:txBody>
      </p:sp>
    </p:spTree>
    <p:extLst>
      <p:ext uri="{BB962C8B-B14F-4D97-AF65-F5344CB8AC3E}">
        <p14:creationId xmlns:p14="http://schemas.microsoft.com/office/powerpoint/2010/main" val="2504421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8FF393E-0221-4C19-A628-CCEBDE36057F}" type="datetimeFigureOut">
              <a:rPr lang="ar-IQ" smtClean="0"/>
              <a:t>05/04/1440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056E237-5EA1-43AC-B81D-6F30914CE14E}" type="slidenum">
              <a:rPr lang="ar-IQ" smtClean="0"/>
              <a:t>‹#›</a:t>
            </a:fld>
            <a:endParaRPr lang="ar-IQ"/>
          </a:p>
        </p:txBody>
      </p:sp>
    </p:spTree>
    <p:extLst>
      <p:ext uri="{BB962C8B-B14F-4D97-AF65-F5344CB8AC3E}">
        <p14:creationId xmlns:p14="http://schemas.microsoft.com/office/powerpoint/2010/main" val="4247433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8FF393E-0221-4C19-A628-CCEBDE36057F}" type="datetimeFigureOut">
              <a:rPr lang="ar-IQ" smtClean="0"/>
              <a:t>05/04/1440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056E237-5EA1-43AC-B81D-6F30914CE14E}" type="slidenum">
              <a:rPr lang="ar-IQ" smtClean="0"/>
              <a:t>‹#›</a:t>
            </a:fld>
            <a:endParaRPr lang="ar-IQ"/>
          </a:p>
        </p:txBody>
      </p:sp>
    </p:spTree>
    <p:extLst>
      <p:ext uri="{BB962C8B-B14F-4D97-AF65-F5344CB8AC3E}">
        <p14:creationId xmlns:p14="http://schemas.microsoft.com/office/powerpoint/2010/main" val="1820415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8FF393E-0221-4C19-A628-CCEBDE36057F}" type="datetimeFigureOut">
              <a:rPr lang="ar-IQ" smtClean="0"/>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056E237-5EA1-43AC-B81D-6F30914CE14E}" type="slidenum">
              <a:rPr lang="ar-IQ" smtClean="0"/>
              <a:t>‹#›</a:t>
            </a:fld>
            <a:endParaRPr lang="ar-IQ"/>
          </a:p>
        </p:txBody>
      </p:sp>
    </p:spTree>
    <p:extLst>
      <p:ext uri="{BB962C8B-B14F-4D97-AF65-F5344CB8AC3E}">
        <p14:creationId xmlns:p14="http://schemas.microsoft.com/office/powerpoint/2010/main" val="969821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8FF393E-0221-4C19-A628-CCEBDE36057F}" type="datetimeFigureOut">
              <a:rPr lang="ar-IQ" smtClean="0"/>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056E237-5EA1-43AC-B81D-6F30914CE14E}" type="slidenum">
              <a:rPr lang="ar-IQ" smtClean="0"/>
              <a:t>‹#›</a:t>
            </a:fld>
            <a:endParaRPr lang="ar-IQ"/>
          </a:p>
        </p:txBody>
      </p:sp>
    </p:spTree>
    <p:extLst>
      <p:ext uri="{BB962C8B-B14F-4D97-AF65-F5344CB8AC3E}">
        <p14:creationId xmlns:p14="http://schemas.microsoft.com/office/powerpoint/2010/main" val="24727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8FF393E-0221-4C19-A628-CCEBDE36057F}" type="datetimeFigureOut">
              <a:rPr lang="ar-IQ" smtClean="0"/>
              <a:t>05/04/1440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056E237-5EA1-43AC-B81D-6F30914CE14E}" type="slidenum">
              <a:rPr lang="ar-IQ" smtClean="0"/>
              <a:t>‹#›</a:t>
            </a:fld>
            <a:endParaRPr lang="ar-IQ"/>
          </a:p>
        </p:txBody>
      </p:sp>
    </p:spTree>
    <p:extLst>
      <p:ext uri="{BB962C8B-B14F-4D97-AF65-F5344CB8AC3E}">
        <p14:creationId xmlns:p14="http://schemas.microsoft.com/office/powerpoint/2010/main" val="33994332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المحاضرة السابعة</a:t>
            </a:r>
            <a:br>
              <a:rPr lang="ar-IQ" dirty="0" smtClean="0"/>
            </a:br>
            <a:r>
              <a:rPr lang="ar-IQ" dirty="0" smtClean="0"/>
              <a:t>تعليم الرفعات التقليدية (رفعة الخطف)</a:t>
            </a:r>
            <a:endParaRPr lang="ar-IQ" dirty="0"/>
          </a:p>
        </p:txBody>
      </p:sp>
      <p:sp>
        <p:nvSpPr>
          <p:cNvPr id="3" name="عنصر نائب للمحتوى 2"/>
          <p:cNvSpPr>
            <a:spLocks noGrp="1"/>
          </p:cNvSpPr>
          <p:nvPr>
            <p:ph idx="1"/>
          </p:nvPr>
        </p:nvSpPr>
        <p:spPr/>
        <p:txBody>
          <a:bodyPr/>
          <a:lstStyle/>
          <a:p>
            <a:pPr algn="just"/>
            <a:r>
              <a:rPr lang="ar-SA" dirty="0" smtClean="0"/>
              <a:t>وتعني رفعة الخطف رفع الثقل في حركة واحدة ، وهي عملية صعبة مقارنة برفعة النتر،اذ تتطلب هذه الرفعة توافقاً عضلياً ومهارياً كبيراً، ولم تظهر الملاحظة الميدانية أية علاقة بين الرباعين ذوي القوة العضلية المتطورة وبين ادائهم لرفعات عالية في الخطف إذ أن الرباعين ذوي فن الأداء الجيد الذين</a:t>
            </a:r>
            <a:endParaRPr lang="ar-IQ" dirty="0" smtClean="0"/>
          </a:p>
          <a:p>
            <a:pPr marL="0" indent="0">
              <a:buNone/>
            </a:pPr>
            <a:endParaRPr lang="ar-IQ" dirty="0" smtClean="0"/>
          </a:p>
          <a:p>
            <a:endParaRPr lang="ar-IQ" dirty="0"/>
          </a:p>
        </p:txBody>
      </p:sp>
    </p:spTree>
    <p:extLst>
      <p:ext uri="{BB962C8B-B14F-4D97-AF65-F5344CB8AC3E}">
        <p14:creationId xmlns:p14="http://schemas.microsoft.com/office/powerpoint/2010/main" val="1666186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SA" dirty="0" smtClean="0"/>
              <a:t>وذلك من خلال أعظم وأعلى قوة تسلط على بار الحديد ويتم أنتاج هذه القوة من خلال الامتداد</a:t>
            </a:r>
            <a:r>
              <a:rPr lang="ar-IQ" dirty="0" smtClean="0"/>
              <a:t> </a:t>
            </a:r>
            <a:r>
              <a:rPr lang="ar-SA" dirty="0" smtClean="0"/>
              <a:t>الانفجاري للرجلين والجذع ورفع حزام الكتفين للأعلى والخلف والارتكاز على كرسي القدمين والأصابع</a:t>
            </a:r>
            <a:r>
              <a:rPr lang="en-US" dirty="0" smtClean="0"/>
              <a:t>.</a:t>
            </a:r>
            <a:br>
              <a:rPr lang="en-US" dirty="0" smtClean="0"/>
            </a:br>
            <a:r>
              <a:rPr lang="ar-SA" dirty="0" smtClean="0"/>
              <a:t>أن دور الذراعين في رفع الثقل إلى أعلى هو اقل بقليل مما نتصوره إذ أن لعضلات الرجلين والجذع والأكتاف الدور الرئيسي في ذلك والتي تولد قوة انفجارية تمنح البار الحديد السرعة باتجاه الأعلى بشكل كاف ولبعض الوقت الذي يسمح للرباع بالسقوط تحت الثقل</a:t>
            </a:r>
            <a:r>
              <a:rPr lang="en-US" dirty="0" smtClean="0"/>
              <a:t> .</a:t>
            </a:r>
            <a:br>
              <a:rPr lang="en-US" dirty="0" smtClean="0"/>
            </a:br>
            <a:r>
              <a:rPr lang="ar-SA" dirty="0" smtClean="0"/>
              <a:t>تستغرق مرحلة السحبة الثانية مابين (0.12 – 0.26 ثا ) في رفعة الخطف .</a:t>
            </a:r>
            <a:endParaRPr lang="en-US" dirty="0" smtClean="0"/>
          </a:p>
          <a:p>
            <a:endParaRPr lang="ar-IQ" dirty="0" smtClean="0"/>
          </a:p>
          <a:p>
            <a:endParaRPr lang="ar-IQ" dirty="0"/>
          </a:p>
        </p:txBody>
      </p:sp>
    </p:spTree>
    <p:extLst>
      <p:ext uri="{BB962C8B-B14F-4D97-AF65-F5344CB8AC3E}">
        <p14:creationId xmlns:p14="http://schemas.microsoft.com/office/powerpoint/2010/main" val="2036315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buNone/>
            </a:pPr>
            <a:r>
              <a:rPr lang="ar-IQ" b="1" dirty="0" smtClean="0"/>
              <a:t>5-</a:t>
            </a:r>
            <a:r>
              <a:rPr lang="ar-SA" b="1" dirty="0" smtClean="0"/>
              <a:t>مرحلة السقوط</a:t>
            </a:r>
            <a:r>
              <a:rPr lang="en-US" b="1" dirty="0" smtClean="0"/>
              <a:t> : </a:t>
            </a:r>
            <a:r>
              <a:rPr lang="en-US" dirty="0" smtClean="0"/>
              <a:t/>
            </a:r>
            <a:br>
              <a:rPr lang="en-US" dirty="0" smtClean="0"/>
            </a:br>
            <a:r>
              <a:rPr lang="ar-SA" dirty="0" smtClean="0"/>
              <a:t>وتسمى مرحلة أعادة ترتيب الجسم والسقوط النشط أو مرحلة التعجيل ألتقصيري</a:t>
            </a:r>
            <a:r>
              <a:rPr lang="en-US" dirty="0" smtClean="0"/>
              <a:t> </a:t>
            </a:r>
            <a:r>
              <a:rPr lang="ar-SA" dirty="0" smtClean="0"/>
              <a:t>السلبي ) لسقوط الثقل والثبات</a:t>
            </a:r>
            <a:r>
              <a:rPr lang="en-US" dirty="0" smtClean="0"/>
              <a:t> .</a:t>
            </a:r>
            <a:br>
              <a:rPr lang="en-US" dirty="0" smtClean="0"/>
            </a:br>
            <a:r>
              <a:rPr lang="ar-SA" dirty="0" smtClean="0"/>
              <a:t>وتبدأ من لحظة وصول الرباع إلى وضع الامتداد الكامل حتى استقراره في وضع القرفصاء والثقل مثبت فوق الرأس بكامل امتداد الذراعين تستغرق هذه المرحلة مابين </a:t>
            </a:r>
            <a:endParaRPr lang="en-US" dirty="0" smtClean="0"/>
          </a:p>
          <a:p>
            <a:pPr marL="0" indent="0">
              <a:buNone/>
            </a:pPr>
            <a:r>
              <a:rPr lang="ar-SA" dirty="0" smtClean="0"/>
              <a:t>( 0.15 –  0.38 ) ثا </a:t>
            </a:r>
            <a:r>
              <a:rPr lang="en-US" dirty="0" smtClean="0"/>
              <a:t>.</a:t>
            </a:r>
            <a:endParaRPr lang="ar-IQ" dirty="0" smtClean="0"/>
          </a:p>
          <a:p>
            <a:pPr marL="0" indent="0">
              <a:buNone/>
            </a:pPr>
            <a:endParaRPr lang="ar-IQ" dirty="0" smtClean="0"/>
          </a:p>
          <a:p>
            <a:endParaRPr lang="ar-IQ" dirty="0"/>
          </a:p>
        </p:txBody>
      </p:sp>
    </p:spTree>
    <p:extLst>
      <p:ext uri="{BB962C8B-B14F-4D97-AF65-F5344CB8AC3E}">
        <p14:creationId xmlns:p14="http://schemas.microsoft.com/office/powerpoint/2010/main" val="1162947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b="1" dirty="0" smtClean="0"/>
              <a:t>-</a:t>
            </a:r>
            <a:r>
              <a:rPr lang="ar-SA" b="1" dirty="0" smtClean="0"/>
              <a:t>مرحلةالنهوض</a:t>
            </a:r>
            <a:r>
              <a:rPr lang="en-US" b="1" dirty="0" smtClean="0"/>
              <a:t> :</a:t>
            </a:r>
            <a:r>
              <a:rPr lang="en-US" dirty="0" smtClean="0"/>
              <a:t/>
            </a:r>
            <a:br>
              <a:rPr lang="en-US" dirty="0" smtClean="0"/>
            </a:br>
            <a:r>
              <a:rPr lang="ar-SA" dirty="0" smtClean="0"/>
              <a:t>أن مرحلة النهوض في رفعة الخطف تتطلب من الرباع قابلية كبيرة من التوافق بين عمل المجموعات العضلية التي تعمل على نهوض الرباع , لان عدم التوافق يؤدي إلى تحرك مركز ثقل الرباع إلى الإمام أو الخلف مما يؤدي إلى فقدان التوازن وسقوط الثقل</a:t>
            </a:r>
            <a:endParaRPr lang="ar-IQ" smtClean="0"/>
          </a:p>
          <a:p>
            <a:pPr marL="0" indent="0">
              <a:buNone/>
            </a:pPr>
            <a:endParaRPr lang="ar-IQ" dirty="0" smtClean="0"/>
          </a:p>
          <a:p>
            <a:endParaRPr lang="ar-IQ" dirty="0"/>
          </a:p>
        </p:txBody>
      </p:sp>
    </p:spTree>
    <p:extLst>
      <p:ext uri="{BB962C8B-B14F-4D97-AF65-F5344CB8AC3E}">
        <p14:creationId xmlns:p14="http://schemas.microsoft.com/office/powerpoint/2010/main" val="1448649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dirty="0" smtClean="0"/>
          </a:p>
          <a:p>
            <a:endParaRPr lang="ar-IQ" dirty="0"/>
          </a:p>
        </p:txBody>
      </p:sp>
    </p:spTree>
    <p:extLst>
      <p:ext uri="{BB962C8B-B14F-4D97-AF65-F5344CB8AC3E}">
        <p14:creationId xmlns:p14="http://schemas.microsoft.com/office/powerpoint/2010/main" val="351684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3796378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pPr algn="just"/>
            <a:r>
              <a:rPr lang="ar-SA" dirty="0" smtClean="0"/>
              <a:t>يمتلكون قوة ادنى يمكنهم الحصول على إنجاز جيد في أداء هذه الرفعة0 وهذه حقيقة اثبتت  ان رفع الثقل بطريقة  الخطف ليس باستخدام القوة فقط بل بفن الاداء الذي يؤدي دورا اساسياً في الانجاز0</a:t>
            </a:r>
            <a:endParaRPr lang="en-US" dirty="0" smtClean="0"/>
          </a:p>
          <a:p>
            <a:r>
              <a:rPr lang="ar-SA" dirty="0" smtClean="0"/>
              <a:t>وفي طرائق تعلم رفعة الخطف فان اهم المراحل هي :</a:t>
            </a:r>
            <a:endParaRPr lang="en-US" dirty="0" smtClean="0"/>
          </a:p>
          <a:p>
            <a:pPr marL="0" indent="0">
              <a:buNone/>
            </a:pPr>
            <a:endParaRPr lang="en-US" dirty="0" smtClean="0"/>
          </a:p>
          <a:p>
            <a:pPr marL="514350" indent="-514350" algn="justLow">
              <a:buFont typeface="+mj-lt"/>
              <a:buAutoNum type="arabicPeriod"/>
            </a:pPr>
            <a:r>
              <a:rPr lang="ar-SA" b="1" dirty="0" smtClean="0"/>
              <a:t>وضع البدء ومرحلة انتزاع الثقل</a:t>
            </a:r>
            <a:r>
              <a:rPr lang="en-US" b="1" dirty="0" smtClean="0"/>
              <a:t> :</a:t>
            </a:r>
            <a:br>
              <a:rPr lang="en-US" b="1" dirty="0" smtClean="0"/>
            </a:br>
            <a:r>
              <a:rPr lang="ar-SA" dirty="0" smtClean="0"/>
              <a:t>يعني وضع البدء ما يتخذه الجسم من هيئة قبل الشروع بالفعل العضلي لتغيير حالة الثقل من السكون إلى الحركة قبل التغلب على القصور الذاتي للثقل .</a:t>
            </a:r>
            <a:r>
              <a:rPr lang="en-US" dirty="0" smtClean="0"/>
              <a:t> </a:t>
            </a:r>
            <a:br>
              <a:rPr lang="en-US" dirty="0" smtClean="0"/>
            </a:br>
            <a:endParaRPr lang="ar-IQ" dirty="0" smtClean="0"/>
          </a:p>
          <a:p>
            <a:pPr marL="0" indent="0">
              <a:buNone/>
            </a:pPr>
            <a:endParaRPr lang="ar-IQ" dirty="0" smtClean="0"/>
          </a:p>
          <a:p>
            <a:endParaRPr lang="ar-IQ" dirty="0"/>
          </a:p>
        </p:txBody>
      </p:sp>
    </p:spTree>
    <p:extLst>
      <p:ext uri="{BB962C8B-B14F-4D97-AF65-F5344CB8AC3E}">
        <p14:creationId xmlns:p14="http://schemas.microsoft.com/office/powerpoint/2010/main" val="2027729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SA" dirty="0" smtClean="0"/>
              <a:t>أما مرحلة الانتزاع فهي حالة الفعل العضلي الذي يقوم به الرباع للتغلب على القصور الذاتي للثقل وتغيير حالته من السكون إلى الحركة وتنتهي هذه المرحلة لحظة مغادرة الثقل الطبلة</a:t>
            </a:r>
            <a:r>
              <a:rPr lang="en-US" dirty="0" smtClean="0"/>
              <a:t> . </a:t>
            </a:r>
            <a:br>
              <a:rPr lang="en-US" dirty="0" smtClean="0"/>
            </a:br>
            <a:r>
              <a:rPr lang="ar-SA" dirty="0" smtClean="0"/>
              <a:t>إن التغلب على القصور الذاتي للثقل يتطلب حشد قوى عضلية كبيرة تتجاوز قيمة المقاومة الخارجية (الثقل) وقد تم دراسة القوى التي يستخدمها الرباع للتغلب على القصور الذاتي وتحويل الثقل من حالة السكون التام إلى الحركة .</a:t>
            </a:r>
            <a:r>
              <a:rPr lang="en-US" dirty="0" smtClean="0"/>
              <a:t/>
            </a:r>
            <a:br>
              <a:rPr lang="en-US" dirty="0" smtClean="0"/>
            </a:br>
            <a:r>
              <a:rPr lang="en-US" dirty="0" smtClean="0"/>
              <a:t> </a:t>
            </a:r>
            <a:endParaRPr lang="ar-IQ" dirty="0" smtClean="0"/>
          </a:p>
          <a:p>
            <a:endParaRPr lang="ar-IQ" dirty="0" smtClean="0"/>
          </a:p>
          <a:p>
            <a:endParaRPr lang="ar-IQ" dirty="0"/>
          </a:p>
        </p:txBody>
      </p:sp>
    </p:spTree>
    <p:extLst>
      <p:ext uri="{BB962C8B-B14F-4D97-AF65-F5344CB8AC3E}">
        <p14:creationId xmlns:p14="http://schemas.microsoft.com/office/powerpoint/2010/main" val="4198368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SA" dirty="0" smtClean="0"/>
              <a:t>وثبت أن الجسم لا يتحرك ألا أذا كان مقدار القوة كافياً للتغلب على قصوره الذاتي فضلاً عن المقاومات الخارجية الأخرى وان القوة التي تؤدي التحريك الثقل تبلغ بين (103-130</a:t>
            </a:r>
            <a:r>
              <a:rPr lang="en-US" dirty="0" smtClean="0"/>
              <a:t>% ) </a:t>
            </a:r>
            <a:r>
              <a:rPr lang="ar-SA" dirty="0" smtClean="0"/>
              <a:t>من وزن الرباع + وزن الثقل. وتستغرق هذه المرحلة ابتداء من تسليط القوة </a:t>
            </a:r>
            <a:endParaRPr lang="en-US" dirty="0" smtClean="0"/>
          </a:p>
          <a:p>
            <a:pPr algn="just"/>
            <a:r>
              <a:rPr lang="ar-SA" dirty="0" smtClean="0"/>
              <a:t>حتى لحظة انتزاع الثقل من الطبلة (0.15 – 0.25 ثـا) .</a:t>
            </a:r>
            <a:r>
              <a:rPr lang="en-US" dirty="0" smtClean="0"/>
              <a:t/>
            </a:r>
            <a:br>
              <a:rPr lang="en-US" dirty="0" smtClean="0"/>
            </a:br>
            <a:endParaRPr lang="ar-IQ" dirty="0" smtClean="0"/>
          </a:p>
          <a:p>
            <a:pPr marL="0" indent="0">
              <a:buNone/>
            </a:pPr>
            <a:endParaRPr lang="ar-IQ" dirty="0" smtClean="0"/>
          </a:p>
          <a:p>
            <a:endParaRPr lang="ar-IQ" dirty="0"/>
          </a:p>
        </p:txBody>
      </p:sp>
    </p:spTree>
    <p:extLst>
      <p:ext uri="{BB962C8B-B14F-4D97-AF65-F5344CB8AC3E}">
        <p14:creationId xmlns:p14="http://schemas.microsoft.com/office/powerpoint/2010/main" val="2267567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IQ" b="1" dirty="0" smtClean="0"/>
              <a:t>2-</a:t>
            </a:r>
            <a:r>
              <a:rPr lang="ar-SA" b="1" dirty="0" smtClean="0"/>
              <a:t>السحبةالأولى</a:t>
            </a:r>
            <a:r>
              <a:rPr lang="en-US" b="1" dirty="0" smtClean="0"/>
              <a:t> :</a:t>
            </a:r>
            <a:br>
              <a:rPr lang="en-US" b="1" dirty="0" smtClean="0"/>
            </a:br>
            <a:r>
              <a:rPr lang="ar-SA" dirty="0" smtClean="0"/>
              <a:t>تسمى بمرحلة التعجيل الأولي وتتخذ هذه المرحلة بين لحظة انتزاع الثقل من الطبلة ووصوله مستوى الركبتين خلال هذه المرحلة تبقى الذراعان على امتدادهما ومهمتهما فقط القبض على البار الحديدي وحمله بفعل حركة الرجلين والجذع . وهنا يتحرك البار ليكون اقرب إلى مركز ثقل الرباع ويصل منطقة الركبتين , يستغرق زمن مرحلة السحبة الأولى في رفعة الخطف مابين (0.34 – 0.63 ثا )</a:t>
            </a:r>
            <a:r>
              <a:rPr lang="en-US" dirty="0" smtClean="0"/>
              <a:t>.</a:t>
            </a:r>
            <a:endParaRPr lang="ar-IQ" dirty="0" smtClean="0"/>
          </a:p>
          <a:p>
            <a:endParaRPr lang="ar-IQ" dirty="0" smtClean="0"/>
          </a:p>
          <a:p>
            <a:endParaRPr lang="ar-IQ" dirty="0"/>
          </a:p>
        </p:txBody>
      </p:sp>
    </p:spTree>
    <p:extLst>
      <p:ext uri="{BB962C8B-B14F-4D97-AF65-F5344CB8AC3E}">
        <p14:creationId xmlns:p14="http://schemas.microsoft.com/office/powerpoint/2010/main" val="2125737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SA" dirty="0" smtClean="0"/>
              <a:t>تعمل العضلات الباسطة على مفاصل الكاحلين والركبتين والوركين عملاً متحركاً في حين يكون عمل عضلات الجذع والكتفين والذراعين عملاً ثابتاً .</a:t>
            </a:r>
            <a:endParaRPr lang="en-US" dirty="0" smtClean="0"/>
          </a:p>
          <a:p>
            <a:pPr algn="just"/>
            <a:r>
              <a:rPr lang="ar-SA" dirty="0" smtClean="0"/>
              <a:t>تبدأ الحركة الفعلية لعمود الثقل البار من قبل الرباع بشد كل من العضلات ذات الرؤوس الأربعة الفخذية و العضلة المأكمية الاليوية في الورك والعضلة الناصبة للعمود الفقري</a:t>
            </a:r>
            <a:r>
              <a:rPr lang="en-US" dirty="0" smtClean="0"/>
              <a:t>.</a:t>
            </a:r>
            <a:br>
              <a:rPr lang="en-US" dirty="0" smtClean="0"/>
            </a:br>
            <a:endParaRPr lang="en-US" dirty="0" smtClean="0"/>
          </a:p>
          <a:p>
            <a:pPr marL="0" indent="0">
              <a:buNone/>
            </a:pPr>
            <a:endParaRPr lang="ar-IQ" dirty="0" smtClean="0"/>
          </a:p>
          <a:p>
            <a:endParaRPr lang="ar-IQ" dirty="0"/>
          </a:p>
        </p:txBody>
      </p:sp>
    </p:spTree>
    <p:extLst>
      <p:ext uri="{BB962C8B-B14F-4D97-AF65-F5344CB8AC3E}">
        <p14:creationId xmlns:p14="http://schemas.microsoft.com/office/powerpoint/2010/main" val="367926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IQ" b="1" dirty="0" smtClean="0"/>
              <a:t>3-</a:t>
            </a:r>
            <a:r>
              <a:rPr lang="ar-SA" b="1" dirty="0" smtClean="0"/>
              <a:t>مرحلةحركةالركبتين</a:t>
            </a:r>
            <a:r>
              <a:rPr lang="en-US" b="1" dirty="0" smtClean="0"/>
              <a:t> :</a:t>
            </a:r>
            <a:br>
              <a:rPr lang="en-US" b="1" dirty="0" smtClean="0"/>
            </a:br>
            <a:r>
              <a:rPr lang="ar-SA" dirty="0" smtClean="0"/>
              <a:t>وهي المرحلة التي تتوسط مرحلتي السحبة الأولى والثانية , وتبدأ من لحظة اجتياز الثقل مستوى الركبتين عندما تكون الركبتان في أقصى امتداد أولي لهما وتنتهي عند الثلث السفلي من الفخذين وأحيانا عند منتصفهما , يتراوح زمن هذه المرحلة في رفعة الخطف بين (0.08 – 0.18 ثا ) .</a:t>
            </a:r>
            <a:endParaRPr lang="ar-IQ" dirty="0" smtClean="0"/>
          </a:p>
          <a:p>
            <a:endParaRPr lang="ar-IQ" dirty="0" smtClean="0"/>
          </a:p>
          <a:p>
            <a:endParaRPr lang="ar-IQ" dirty="0"/>
          </a:p>
        </p:txBody>
      </p:sp>
    </p:spTree>
    <p:extLst>
      <p:ext uri="{BB962C8B-B14F-4D97-AF65-F5344CB8AC3E}">
        <p14:creationId xmlns:p14="http://schemas.microsoft.com/office/powerpoint/2010/main" val="1547975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المحاضرة الثامنة</a:t>
            </a:r>
            <a:br>
              <a:rPr lang="ar-IQ" dirty="0" smtClean="0"/>
            </a:br>
            <a:r>
              <a:rPr lang="ar-IQ" dirty="0" smtClean="0"/>
              <a:t>تكملة تعليم مراحل رفعة الخطف</a:t>
            </a:r>
            <a:endParaRPr lang="ar-IQ" dirty="0"/>
          </a:p>
        </p:txBody>
      </p:sp>
      <p:sp>
        <p:nvSpPr>
          <p:cNvPr id="3" name="عنصر نائب للمحتوى 2"/>
          <p:cNvSpPr>
            <a:spLocks noGrp="1"/>
          </p:cNvSpPr>
          <p:nvPr>
            <p:ph idx="1"/>
          </p:nvPr>
        </p:nvSpPr>
        <p:spPr/>
        <p:txBody>
          <a:bodyPr/>
          <a:lstStyle/>
          <a:p>
            <a:r>
              <a:rPr lang="ar-SA" dirty="0" smtClean="0"/>
              <a:t>وتعني رفعة الخطف رفع الثقل في حركة واحدة ، وهي عملية صعبة مقارنة برفعة النتر،اذ تتطلب هذه الرفعة توافقاً عضلياً ومهارياً كبيراً، ولم تظهر الملاحظة الميدانية أية علاقة بين الرباعين ذوي القوة العضلية المتطورة وبين ادائهم لرفعات عالية في الخطف إذ أن الرباعين ذوي فن الأداء الجيد الذين</a:t>
            </a:r>
            <a:endParaRPr lang="ar-IQ" dirty="0" smtClean="0"/>
          </a:p>
          <a:p>
            <a:pPr marL="0" indent="0">
              <a:buNone/>
            </a:pPr>
            <a:endParaRPr lang="ar-IQ" dirty="0" smtClean="0"/>
          </a:p>
          <a:p>
            <a:endParaRPr lang="ar-IQ" dirty="0"/>
          </a:p>
        </p:txBody>
      </p:sp>
    </p:spTree>
    <p:extLst>
      <p:ext uri="{BB962C8B-B14F-4D97-AF65-F5344CB8AC3E}">
        <p14:creationId xmlns:p14="http://schemas.microsoft.com/office/powerpoint/2010/main" val="2559956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pPr algn="just"/>
            <a:r>
              <a:rPr lang="ar-SA" dirty="0" smtClean="0"/>
              <a:t>يمتلكون قوة ادنى يمكنهم الحصول على إنجاز جيد في أداء هذه الرفعة0 وهذه حقيقة اثبتت  ان رفع الثقل بطريقة  الخطف ليس باستخدام القوة فقط بل بفن الاداء الذي يؤدي دورا اساسياً في الانجاز0</a:t>
            </a:r>
            <a:endParaRPr lang="ar-IQ" dirty="0" smtClean="0"/>
          </a:p>
          <a:p>
            <a:pPr marL="0" indent="0">
              <a:buNone/>
            </a:pPr>
            <a:endParaRPr lang="en-US" dirty="0" smtClean="0"/>
          </a:p>
          <a:p>
            <a:pPr marL="0" indent="0">
              <a:buNone/>
            </a:pPr>
            <a:r>
              <a:rPr lang="ar-IQ" b="1" dirty="0" smtClean="0"/>
              <a:t>4-</a:t>
            </a:r>
            <a:r>
              <a:rPr lang="ar-SA" b="1" dirty="0" smtClean="0"/>
              <a:t>مرحلة السحبة الثانية</a:t>
            </a:r>
            <a:r>
              <a:rPr lang="en-US" b="1" dirty="0" smtClean="0"/>
              <a:t> : </a:t>
            </a:r>
            <a:r>
              <a:rPr lang="en-US" dirty="0" smtClean="0"/>
              <a:t/>
            </a:r>
            <a:br>
              <a:rPr lang="en-US" dirty="0" smtClean="0"/>
            </a:br>
            <a:r>
              <a:rPr lang="ar-SA" dirty="0" smtClean="0"/>
              <a:t>وهي المرحلة التي تتوسط مرحلة حركة الركبتين ومرحلة السقوط تحت الثقل وتعد من أهم المراحل في الرفعات الاولمبية إذ يكتسب الثقل في هذه المرحلة أقصى سرعة له وتسمى بمرحلة التعجيل النهائي </a:t>
            </a:r>
            <a:r>
              <a:rPr lang="ar-IQ" dirty="0" smtClean="0"/>
              <a:t>.</a:t>
            </a:r>
            <a:r>
              <a:rPr lang="ar-SA" dirty="0" smtClean="0"/>
              <a:t> </a:t>
            </a:r>
            <a:endParaRPr lang="ar-IQ" dirty="0" smtClean="0"/>
          </a:p>
          <a:p>
            <a:endParaRPr lang="ar-IQ" dirty="0" smtClean="0"/>
          </a:p>
          <a:p>
            <a:endParaRPr lang="ar-IQ" dirty="0"/>
          </a:p>
        </p:txBody>
      </p:sp>
    </p:spTree>
    <p:extLst>
      <p:ext uri="{BB962C8B-B14F-4D97-AF65-F5344CB8AC3E}">
        <p14:creationId xmlns:p14="http://schemas.microsoft.com/office/powerpoint/2010/main" val="395581251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371</Words>
  <Application>Microsoft Office PowerPoint</Application>
  <PresentationFormat>عرض على الشاشة (3:4)‏</PresentationFormat>
  <Paragraphs>22</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نسق Office</vt:lpstr>
      <vt:lpstr>المحاضرة السابعة تعليم الرفعات التقليدية (رفعة الخطف)</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المحاضرة الثامنة تكملة تعليم مراحل رفعة الخطف</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Future For Computer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السابعة تعليم الرفعات التقليدية (رفعة الخطف)</dc:title>
  <dc:creator>Future</dc:creator>
  <cp:lastModifiedBy>Future</cp:lastModifiedBy>
  <cp:revision>12</cp:revision>
  <dcterms:created xsi:type="dcterms:W3CDTF">2018-12-13T14:01:34Z</dcterms:created>
  <dcterms:modified xsi:type="dcterms:W3CDTF">2018-12-13T14:10:39Z</dcterms:modified>
</cp:coreProperties>
</file>